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Montserrat Black"/>
      <p:bold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981A04-110C-4ECF-AD4E-694797F08DF7}">
  <a:tblStyle styleId="{82981A04-110C-4ECF-AD4E-694797F08D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5f5a5143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a5f5a5143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b87e1676c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b87e1676c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for Prof: For diversity index map i excludes census blocks with population of zero. Should I increase this metric? Above 100?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0aeea1a2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0aeea1a2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cb57de7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acb57de7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0674348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0674348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a4ef94a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ba4ef94a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a4ef94a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ba4ef94a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aeea1a2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aeea1a2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b87e1676c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b87e1676c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5f5a5143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5f5a514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 = 0 means only one species within community, the higher the H the more diverse a community is.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E_H ranges from 0 to 1. 1 indicated complete evenness.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5f5a514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a5f5a514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 = 0 means only one species within community, the higher the H the more diverse a community is.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E_H ranges from 0 to 1. 1 indicated complete evenness.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06743487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0674348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0aeea1a2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0aeea1a2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5f5a5143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5f5a5143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lizjohnsoncusp23/MonitoringCitiesFinalProject_DiversityIndex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240750" y="533400"/>
            <a:ext cx="8520600" cy="30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Quantifying Residential Segregation</a:t>
            </a:r>
            <a:endParaRPr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93150" y="33952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Boston, Massachusetts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2114250" y="4548712"/>
            <a:ext cx="49155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Liz Johnson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Monitoring Cities F22 Final Project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1998" cy="494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type="title"/>
          </p:nvPr>
        </p:nvSpPr>
        <p:spPr>
          <a:xfrm>
            <a:off x="83100" y="292625"/>
            <a:ext cx="38031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Through the Years</a:t>
            </a:r>
            <a:endParaRPr/>
          </a:p>
        </p:txBody>
      </p:sp>
      <p:cxnSp>
        <p:nvCxnSpPr>
          <p:cNvPr id="193" name="Google Shape;193;p30"/>
          <p:cNvCxnSpPr/>
          <p:nvPr/>
        </p:nvCxnSpPr>
        <p:spPr>
          <a:xfrm>
            <a:off x="2658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0"/>
          <p:cNvCxnSpPr/>
          <p:nvPr/>
        </p:nvCxnSpPr>
        <p:spPr>
          <a:xfrm>
            <a:off x="4572004" y="-2235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0"/>
          <p:cNvSpPr txBox="1"/>
          <p:nvPr/>
        </p:nvSpPr>
        <p:spPr>
          <a:xfrm>
            <a:off x="407175" y="3353191"/>
            <a:ext cx="3512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Percent Change = (H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x_20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- H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x_13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 / H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x_13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% Change &gt; 0: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x_20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&gt; H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x_13</a:t>
            </a:r>
            <a:endParaRPr baseline="300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% Change &lt; 0: H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x_20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&lt; H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x_13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407175" y="1998041"/>
            <a:ext cx="373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percent change between 2013 &amp; 2020 diversity index shows inconsistent geographic patterns. Mean percent change of </a:t>
            </a:r>
            <a:r>
              <a:rPr b="1" lang="en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+24.3%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suggests overall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census block groups in Boston have become more diverse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on average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4">
            <a:alphaModFix/>
          </a:blip>
          <a:srcRect b="0" l="0" r="0" t="1951"/>
          <a:stretch/>
        </p:blipFill>
        <p:spPr>
          <a:xfrm>
            <a:off x="8307900" y="3275800"/>
            <a:ext cx="686525" cy="15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/>
          <p:nvPr/>
        </p:nvSpPr>
        <p:spPr>
          <a:xfrm>
            <a:off x="7113400" y="2016475"/>
            <a:ext cx="656700" cy="1336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30"/>
          <p:cNvCxnSpPr>
            <a:stCxn id="200" idx="2"/>
            <a:endCxn id="198" idx="1"/>
          </p:cNvCxnSpPr>
          <p:nvPr/>
        </p:nvCxnSpPr>
        <p:spPr>
          <a:xfrm>
            <a:off x="6010975" y="819625"/>
            <a:ext cx="1198500" cy="13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30"/>
          <p:cNvSpPr txBox="1"/>
          <p:nvPr/>
        </p:nvSpPr>
        <p:spPr>
          <a:xfrm>
            <a:off x="5405125" y="173125"/>
            <a:ext cx="121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Area of high gentrification &amp; development</a:t>
            </a:r>
            <a:endParaRPr b="1" sz="1000"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236325"/>
            <a:ext cx="82416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Day New York City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4278" l="3530" r="0" t="0"/>
          <a:stretch/>
        </p:blipFill>
        <p:spPr>
          <a:xfrm>
            <a:off x="311700" y="808500"/>
            <a:ext cx="5223604" cy="43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5826950" y="1526550"/>
            <a:ext cx="2961300" cy="2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Low diversity in: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upper east &amp; west side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East New York, BK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Elmont/Valley Stream (East of JFK)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parts of Staten Island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High diversity in: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Jamaica, Queens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Harlem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Prospect Park North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368825"/>
            <a:ext cx="84249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Boston Compare to New York City?</a:t>
            </a:r>
            <a:endParaRPr/>
          </a:p>
        </p:txBody>
      </p:sp>
      <p:sp>
        <p:nvSpPr>
          <p:cNvPr id="213" name="Google Shape;213;p32"/>
          <p:cNvSpPr txBox="1"/>
          <p:nvPr>
            <p:ph idx="4294967295" type="body"/>
          </p:nvPr>
        </p:nvSpPr>
        <p:spPr>
          <a:xfrm>
            <a:off x="311700" y="1609325"/>
            <a:ext cx="76539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/>
              <a:t>Hypothesis:</a:t>
            </a:r>
            <a:r>
              <a:rPr lang="en"/>
              <a:t> The diversity index of NYC is higher than Boston’s, i.e. NYC is less segregated than Boston.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1600200" y="4499975"/>
            <a:ext cx="64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Weighted Average of DI = Σ (DI</a:t>
            </a:r>
            <a:r>
              <a:rPr baseline="-25000" lang="en" sz="12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* population</a:t>
            </a:r>
            <a:r>
              <a:rPr baseline="-25000" lang="en" sz="12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) / # of census block groups, where 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is the index of census block group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15" name="Google Shape;215;p32"/>
          <p:cNvGraphicFramePr/>
          <p:nvPr/>
        </p:nvGraphicFramePr>
        <p:xfrm>
          <a:off x="5762400" y="2748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{82981A04-110C-4ECF-AD4E-694797F08DF7}</a:tableStyleId>
              </a:tblPr>
              <a:tblGrid>
                <a:gridCol w="1558250"/>
                <a:gridCol w="1558250"/>
              </a:tblGrid>
              <a:tr h="63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Weighted Average of DI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4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New York City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1,196.98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Boston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1,027.22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-4855" l="0" r="497" t="-3287"/>
          <a:stretch/>
        </p:blipFill>
        <p:spPr>
          <a:xfrm>
            <a:off x="2835100" y="2612475"/>
            <a:ext cx="2784940" cy="19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18" y="2673238"/>
            <a:ext cx="2743200" cy="182674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972201" y="2479456"/>
            <a:ext cx="16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New York City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3563001" y="2469824"/>
            <a:ext cx="16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Boston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00" y="368825"/>
            <a:ext cx="84249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Boston Compare to New York City?</a:t>
            </a:r>
            <a:endParaRPr/>
          </a:p>
        </p:txBody>
      </p:sp>
      <p:sp>
        <p:nvSpPr>
          <p:cNvPr id="225" name="Google Shape;225;p33"/>
          <p:cNvSpPr txBox="1"/>
          <p:nvPr>
            <p:ph idx="4294967295" type="body"/>
          </p:nvPr>
        </p:nvSpPr>
        <p:spPr>
          <a:xfrm>
            <a:off x="311700" y="1609325"/>
            <a:ext cx="76539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/>
              <a:t>Hypothesis:</a:t>
            </a:r>
            <a:r>
              <a:rPr lang="en"/>
              <a:t> The diversity index of NYC is higher than Boston’s, i.e. NYC is less segregated than Boston.</a:t>
            </a:r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1600200" y="4499975"/>
            <a:ext cx="64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*Weighted Average of DI = Σ (DI</a:t>
            </a:r>
            <a:r>
              <a:rPr baseline="-25000" lang="en" sz="12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* population</a:t>
            </a:r>
            <a:r>
              <a:rPr baseline="-25000" lang="en" sz="1200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) / # of census block groups, where 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is the index of census block group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3756963" y="2322125"/>
            <a:ext cx="251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Run a t-test to determine: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μ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BOS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= μ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NYC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3"/>
          <p:cNvSpPr/>
          <p:nvPr/>
        </p:nvSpPr>
        <p:spPr>
          <a:xfrm rot="-5400000">
            <a:off x="6471925" y="2415725"/>
            <a:ext cx="3840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9" name="Google Shape;229;p33"/>
          <p:cNvGraphicFramePr/>
          <p:nvPr/>
        </p:nvGraphicFramePr>
        <p:xfrm>
          <a:off x="569250" y="26587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{82981A04-110C-4ECF-AD4E-694797F08DF7}</a:tableStyleId>
              </a:tblPr>
              <a:tblGrid>
                <a:gridCol w="1558250"/>
                <a:gridCol w="1558250"/>
              </a:tblGrid>
              <a:tr h="63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City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Weighted Average of DI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4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New York City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1,196.98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Boston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1,027.22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0" name="Google Shape;230;p33"/>
          <p:cNvSpPr txBox="1"/>
          <p:nvPr/>
        </p:nvSpPr>
        <p:spPr>
          <a:xfrm>
            <a:off x="7087000" y="2322125"/>
            <a:ext cx="191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P-value = 0.023, we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can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reject the null hypothesis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3756963" y="3411050"/>
            <a:ext cx="251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Run a one sided t-test to determine: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μ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BOS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&lt; μ</a:t>
            </a:r>
            <a:r>
              <a:rPr baseline="-25000" lang="en">
                <a:latin typeface="Montserrat"/>
                <a:ea typeface="Montserrat"/>
                <a:cs typeface="Montserrat"/>
                <a:sym typeface="Montserrat"/>
              </a:rPr>
              <a:t>NYC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3"/>
          <p:cNvSpPr/>
          <p:nvPr/>
        </p:nvSpPr>
        <p:spPr>
          <a:xfrm rot="-5400000">
            <a:off x="6471925" y="3482525"/>
            <a:ext cx="384000" cy="6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/>
        </p:nvSpPr>
        <p:spPr>
          <a:xfrm>
            <a:off x="7087000" y="3388925"/>
            <a:ext cx="191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P-value = 0.999, we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cannot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reject the null hypothesis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9" name="Google Shape;239;p34"/>
          <p:cNvSpPr txBox="1"/>
          <p:nvPr/>
        </p:nvSpPr>
        <p:spPr>
          <a:xfrm>
            <a:off x="271100" y="1228875"/>
            <a:ext cx="8703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Diversity Index may not be a comprehensive measurement of segregation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Spatial autocorrelation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Mobility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Racial/ethnic groups in Boston have remained relatively within the same geographical area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On average, census block groups become more diverse in Boston from 2013 to 2020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Weighted average of DI shows that Boston census block groups are significantly less diverse than NYC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Non-weighted average DI shows that we cannot say the averages are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unequal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/>
        </p:nvSpPr>
        <p:spPr>
          <a:xfrm>
            <a:off x="282800" y="1246425"/>
            <a:ext cx="8703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[1] The Spotlight Team. (2017, December 10). </a:t>
            </a:r>
            <a:r>
              <a:rPr i="1" lang="en" sz="1000">
                <a:latin typeface="Montserrat"/>
                <a:ea typeface="Montserrat"/>
                <a:cs typeface="Montserrat"/>
                <a:sym typeface="Montserrat"/>
              </a:rPr>
              <a:t>Boston. racism. image. reality: The spotlight team takes on our hardest question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BostonGlobe.com. Retrieved December 15, 2022, from https://apps.bostonglobe.com/spotlight/boston-racism-image-reality/series/image/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[2]Jensen, E. (2022, June 9). </a:t>
            </a:r>
            <a:r>
              <a:rPr i="1" lang="en" sz="1000">
                <a:latin typeface="Montserrat"/>
                <a:ea typeface="Montserrat"/>
                <a:cs typeface="Montserrat"/>
                <a:sym typeface="Montserrat"/>
              </a:rPr>
              <a:t>Measuring racial and ethnic diversity for the 2020 census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The United States Census Bureau. Retrieved December 15, 2022, from https://www.census.gov/newsroom/blogs/random-samplings/2021/08/measuring-racial-ethnic-diversity-2020-census.html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[3] Zach. (2022, April 20). </a:t>
            </a:r>
            <a:r>
              <a:rPr i="1" lang="en" sz="1000">
                <a:latin typeface="Montserrat"/>
                <a:ea typeface="Montserrat"/>
                <a:cs typeface="Montserrat"/>
                <a:sym typeface="Montserrat"/>
              </a:rPr>
              <a:t>Shannon diversity index: Definition &amp; Example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Statology. Retrieved December 15, 2022, from https://www.statology.org/shannon-diversity-index/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[4]</a:t>
            </a:r>
            <a:r>
              <a:rPr i="1" lang="en" sz="1000">
                <a:latin typeface="Montserrat"/>
                <a:ea typeface="Montserrat"/>
                <a:cs typeface="Montserrat"/>
                <a:sym typeface="Montserrat"/>
              </a:rPr>
              <a:t>R/python - I used python to make a dot density map (with 1 dot per person) for the US decennial censuses from 1990 to 2020. this is over a billion points. the result is an amazing way to visualize population and demographic changes over the last 30 years. I wanted to share the code + process I used.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reddit. (n.d.). Retrieved December 15, 2022, from https://www.reddit.com/r/Python/comments/rykx3w/i_used_python_to_make_a_dot_density_map_with_1/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[5]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Stepinski, T. F., &amp; Dmowska, A. (2019). Imperfect melting pot–Analysis of changes in diversity and segregation of US urban census tracts in the period of 1990–2010.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Computers, Environment and Urban Systems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76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101-109. Retrieved from, https://doi.org/10.1016/j.compenvurbsys.2019.04.004.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Analysis</a:t>
            </a:r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282800" y="1246425"/>
            <a:ext cx="8703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Analysis: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https://github.com/lizjohnsoncusp23/MonitoringCitiesFinalProject_DiversityIndex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U.S. Census Bureau. (2020). </a:t>
            </a:r>
            <a:r>
              <a:rPr i="1" lang="en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2013-2020 American Community Survey 5-year Hispanic or Latino Origin by Race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 Retrieved from, https://data.census.gov/table?q=b03002&amp;tid=ACSDT5Y2020.B03002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07175" y="373950"/>
            <a:ext cx="8329500" cy="42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33333"/>
                </a:solidFill>
              </a:rPr>
              <a:t>A national survey found that, black people ranked </a:t>
            </a:r>
            <a:r>
              <a:rPr lang="en" sz="4800">
                <a:solidFill>
                  <a:schemeClr val="lt1"/>
                </a:solidFill>
                <a:highlight>
                  <a:schemeClr val="dk1"/>
                </a:highlight>
              </a:rPr>
              <a:t>Boston as least welcoming to people of color</a:t>
            </a:r>
            <a:r>
              <a:rPr baseline="30000" lang="en" sz="4800">
                <a:solidFill>
                  <a:schemeClr val="lt1"/>
                </a:solidFill>
                <a:highlight>
                  <a:schemeClr val="dk1"/>
                </a:highlight>
              </a:rPr>
              <a:t>1</a:t>
            </a:r>
            <a:r>
              <a:rPr lang="en" sz="4800">
                <a:solidFill>
                  <a:schemeClr val="lt1"/>
                </a:solidFill>
                <a:highlight>
                  <a:schemeClr val="dk1"/>
                </a:highlight>
              </a:rPr>
              <a:t>.</a:t>
            </a:r>
            <a:endParaRPr sz="48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152400" y="1237451"/>
            <a:ext cx="41148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Objectives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4419600" y="587651"/>
            <a:ext cx="4192800" cy="44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Visualize communities across the city of Boston via racial dot maps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metric to quantify the diversity within neighborhoods across the city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Temporal Analysis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Hypothesis - Segregated neighborhoods in Boston have remained highly segregated. Some diverse neighborhoods have become less diverse due to gentrification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Comparative Analysis against New York City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AutoNum type="alphaLcPeriod"/>
            </a:pPr>
            <a:r>
              <a:rPr lang="en"/>
              <a:t>Hypothesis - On average, New York City neighborhoods are </a:t>
            </a:r>
            <a:r>
              <a:rPr b="1" i="1" lang="en"/>
              <a:t>more </a:t>
            </a:r>
            <a:r>
              <a:rPr lang="en"/>
              <a:t>diverse and integrated compared to Boston.</a:t>
            </a:r>
            <a:endParaRPr/>
          </a:p>
        </p:txBody>
      </p:sp>
      <p:cxnSp>
        <p:nvCxnSpPr>
          <p:cNvPr id="134" name="Google Shape;134;p23"/>
          <p:cNvCxnSpPr/>
          <p:nvPr/>
        </p:nvCxnSpPr>
        <p:spPr>
          <a:xfrm>
            <a:off x="2376372" y="2466574"/>
            <a:ext cx="1772400" cy="90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152400" y="1770851"/>
            <a:ext cx="41148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419600" y="222400"/>
            <a:ext cx="4192800" cy="49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Primary data source: American Community Survey 5 year estimates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B03002 - Hispanic or Latino Origin by Race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Years 2013-2020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U.S. Census Bureau cross-tabulates race and Hispanic origin categories to get: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Hispanic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White alone, non-Hispanic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Black or African American alone, non-Hispanic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American Indian and Alaska Native alone, non-Hispanic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Asian alone, non-Hispanic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Native Hawaiian and Other Pacific Islander alone, non-Hispanic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Other Race alone, non-Hispanic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Multiracial, non-Hispanic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as the 8 main racial groups</a:t>
            </a:r>
            <a:r>
              <a:rPr baseline="30000" lang="en"/>
              <a:t>[2]</a:t>
            </a:r>
            <a:endParaRPr baseline="30000"/>
          </a:p>
        </p:txBody>
      </p:sp>
      <p:cxnSp>
        <p:nvCxnSpPr>
          <p:cNvPr id="141" name="Google Shape;141;p24"/>
          <p:cNvCxnSpPr/>
          <p:nvPr/>
        </p:nvCxnSpPr>
        <p:spPr>
          <a:xfrm>
            <a:off x="2376372" y="2466574"/>
            <a:ext cx="1772400" cy="90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228600" y="1152475"/>
            <a:ext cx="41148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Methodology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436200" y="1034825"/>
            <a:ext cx="4192800" cy="28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Creating racial dot maps: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Inputs:</a:t>
            </a:r>
            <a:r>
              <a:rPr lang="en"/>
              <a:t> geometry boundaries of census block groups and counts of population in each </a:t>
            </a:r>
            <a:r>
              <a:rPr lang="en"/>
              <a:t>racial/ethnic group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Outputs:</a:t>
            </a:r>
            <a:r>
              <a:rPr lang="en"/>
              <a:t> random point locations for each person in each racial/ethnic group within a given geometry boundary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Iterate over years to see the change of population over time</a:t>
            </a:r>
            <a:endParaRPr/>
          </a:p>
        </p:txBody>
      </p:sp>
      <p:cxnSp>
        <p:nvCxnSpPr>
          <p:cNvPr id="148" name="Google Shape;148;p25"/>
          <p:cNvCxnSpPr/>
          <p:nvPr/>
        </p:nvCxnSpPr>
        <p:spPr>
          <a:xfrm>
            <a:off x="2376372" y="2466574"/>
            <a:ext cx="1772400" cy="90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228600" y="1152475"/>
            <a:ext cx="41148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Methodology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4436175" y="1070525"/>
            <a:ext cx="4192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Calculating diversity metric f</a:t>
            </a:r>
            <a:r>
              <a:rPr lang="en"/>
              <a:t>rom racial/ethnic counts: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/>
              <a:t>Shannon Diversity Index: </a:t>
            </a:r>
            <a:r>
              <a:rPr lang="en"/>
              <a:t>a way to measure the diversity of species in a community, calculated by:</a:t>
            </a:r>
            <a:endParaRPr/>
          </a:p>
          <a:p>
            <a:pPr indent="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 = - Σ p</a:t>
            </a:r>
            <a:r>
              <a:rPr baseline="-25000" lang="en"/>
              <a:t>i</a:t>
            </a:r>
            <a:r>
              <a:rPr lang="en"/>
              <a:t> × ln(p</a:t>
            </a:r>
            <a:r>
              <a:rPr baseline="-25000" lang="en"/>
              <a:t>i</a:t>
            </a:r>
            <a:r>
              <a:rPr lang="en"/>
              <a:t>),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where p</a:t>
            </a:r>
            <a:r>
              <a:rPr baseline="-25000" lang="en"/>
              <a:t>i</a:t>
            </a:r>
            <a:r>
              <a:rPr lang="en"/>
              <a:t> is the proportion of the entire community made up of species i</a:t>
            </a:r>
            <a:r>
              <a:rPr baseline="30000" lang="en"/>
              <a:t>[3]</a:t>
            </a:r>
            <a:endParaRPr baseline="300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6"/>
          <p:cNvCxnSpPr/>
          <p:nvPr/>
        </p:nvCxnSpPr>
        <p:spPr>
          <a:xfrm>
            <a:off x="2376372" y="2466574"/>
            <a:ext cx="1772400" cy="90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160125"/>
            <a:ext cx="5503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Day </a:t>
            </a:r>
            <a:r>
              <a:rPr lang="en"/>
              <a:t>Boston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4671" l="0" r="0" t="0"/>
          <a:stretch/>
        </p:blipFill>
        <p:spPr>
          <a:xfrm>
            <a:off x="4572000" y="800325"/>
            <a:ext cx="4362507" cy="427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4">
            <a:alphaModFix/>
          </a:blip>
          <a:srcRect b="4361" l="0" r="0" t="0"/>
          <a:stretch/>
        </p:blipFill>
        <p:spPr>
          <a:xfrm>
            <a:off x="387900" y="751260"/>
            <a:ext cx="3794504" cy="43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83100" y="216425"/>
            <a:ext cx="38031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Boston Through the Years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407175" y="1901500"/>
            <a:ext cx="3466500" cy="28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/>
              <a:t>Highlights:</a:t>
            </a:r>
            <a:endParaRPr b="1" i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South Boston has remained </a:t>
            </a:r>
            <a:r>
              <a:rPr lang="en"/>
              <a:t>predominantly</a:t>
            </a:r>
            <a:r>
              <a:rPr lang="en"/>
              <a:t> white and Seaport District has increased in white population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Black communities </a:t>
            </a:r>
            <a:r>
              <a:rPr lang="en"/>
              <a:t>predominantly</a:t>
            </a:r>
            <a:r>
              <a:rPr lang="en"/>
              <a:t> reside in the southern core of Boston, Dorchester &amp; Roxbury neighborhoods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Large Hispanic &amp; Latino community in East Boston has remained relatively constant over the past 7 years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5551" r="357" t="0"/>
          <a:stretch/>
        </p:blipFill>
        <p:spPr>
          <a:xfrm>
            <a:off x="4093625" y="0"/>
            <a:ext cx="5050375" cy="536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8"/>
          <p:cNvCxnSpPr/>
          <p:nvPr/>
        </p:nvCxnSpPr>
        <p:spPr>
          <a:xfrm>
            <a:off x="265829" y="19364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8"/>
          <p:cNvCxnSpPr/>
          <p:nvPr/>
        </p:nvCxnSpPr>
        <p:spPr>
          <a:xfrm>
            <a:off x="4038604" y="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8"/>
          <p:cNvSpPr txBox="1"/>
          <p:nvPr/>
        </p:nvSpPr>
        <p:spPr>
          <a:xfrm>
            <a:off x="7528893" y="1711544"/>
            <a:ext cx="3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400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6435055" y="3881103"/>
            <a:ext cx="3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400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7491068" y="522819"/>
            <a:ext cx="3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2400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10804" y="2422339"/>
            <a:ext cx="3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400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110804" y="3171966"/>
            <a:ext cx="3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400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110804" y="3921611"/>
            <a:ext cx="36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2400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3484"/>
          <a:stretch/>
        </p:blipFill>
        <p:spPr>
          <a:xfrm>
            <a:off x="-218500" y="452600"/>
            <a:ext cx="4758874" cy="47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4">
            <a:alphaModFix/>
          </a:blip>
          <a:srcRect b="0" l="4131" r="0" t="3222"/>
          <a:stretch/>
        </p:blipFill>
        <p:spPr>
          <a:xfrm>
            <a:off x="4603625" y="433369"/>
            <a:ext cx="4540376" cy="4710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9"/>
          <p:cNvCxnSpPr/>
          <p:nvPr/>
        </p:nvCxnSpPr>
        <p:spPr>
          <a:xfrm>
            <a:off x="4572004" y="-2235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9"/>
          <p:cNvSpPr txBox="1"/>
          <p:nvPr/>
        </p:nvSpPr>
        <p:spPr>
          <a:xfrm>
            <a:off x="4643900" y="0"/>
            <a:ext cx="3483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Boston 2020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71900" y="0"/>
            <a:ext cx="3483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Boston 2013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